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2" r:id="rId2"/>
  </p:sldMasterIdLst>
  <p:notesMasterIdLst>
    <p:notesMasterId r:id="rId13"/>
  </p:notesMasterIdLst>
  <p:handoutMasterIdLst>
    <p:handoutMasterId r:id="rId14"/>
  </p:handoutMasterIdLst>
  <p:sldIdLst>
    <p:sldId id="256" r:id="rId3"/>
    <p:sldId id="257" r:id="rId4"/>
    <p:sldId id="259" r:id="rId5"/>
    <p:sldId id="265" r:id="rId6"/>
    <p:sldId id="267" r:id="rId7"/>
    <p:sldId id="266" r:id="rId8"/>
    <p:sldId id="260" r:id="rId9"/>
    <p:sldId id="261" r:id="rId10"/>
    <p:sldId id="263" r:id="rId11"/>
    <p:sldId id="26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1"/>
    <p:restoredTop sz="91426"/>
  </p:normalViewPr>
  <p:slideViewPr>
    <p:cSldViewPr snapToGrid="0" snapToObjects="1">
      <p:cViewPr varScale="1">
        <p:scale>
          <a:sx n="67" d="100"/>
          <a:sy n="67" d="100"/>
        </p:scale>
        <p:origin x="63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101491C-C5E1-AC47-838E-E45FD23D3761}" type="datetimeFigureOut">
              <a:rPr lang="en-US" smtClean="0"/>
              <a:t>9/5/2019</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222D2E-D898-C04E-9B78-7A9C92162EA3}" type="slidenum">
              <a:rPr lang="en-US" smtClean="0"/>
              <a:t>‹#›</a:t>
            </a:fld>
            <a:endParaRPr lang="en-US" dirty="0"/>
          </a:p>
        </p:txBody>
      </p:sp>
    </p:spTree>
    <p:extLst>
      <p:ext uri="{BB962C8B-B14F-4D97-AF65-F5344CB8AC3E}">
        <p14:creationId xmlns:p14="http://schemas.microsoft.com/office/powerpoint/2010/main" val="24392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C41F82-1588-9B46-A23E-5062EE2158C2}" type="datetimeFigureOut">
              <a:rPr lang="en-US" smtClean="0"/>
              <a:t>9/5/2019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EBB16B-AC84-7E48-9332-876FD7DBA47A}" type="slidenum">
              <a:rPr lang="en-US" smtClean="0"/>
              <a:t>‹#›</a:t>
            </a:fld>
            <a:endParaRPr lang="en-US" dirty="0"/>
          </a:p>
        </p:txBody>
      </p:sp>
    </p:spTree>
    <p:extLst>
      <p:ext uri="{BB962C8B-B14F-4D97-AF65-F5344CB8AC3E}">
        <p14:creationId xmlns:p14="http://schemas.microsoft.com/office/powerpoint/2010/main" val="1408270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1</a:t>
            </a:fld>
            <a:endParaRPr lang="en-US" dirty="0"/>
          </a:p>
        </p:txBody>
      </p:sp>
    </p:spTree>
    <p:extLst>
      <p:ext uri="{BB962C8B-B14F-4D97-AF65-F5344CB8AC3E}">
        <p14:creationId xmlns:p14="http://schemas.microsoft.com/office/powerpoint/2010/main" val="1378818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2</a:t>
            </a:fld>
            <a:endParaRPr lang="en-US" dirty="0"/>
          </a:p>
        </p:txBody>
      </p:sp>
    </p:spTree>
    <p:extLst>
      <p:ext uri="{BB962C8B-B14F-4D97-AF65-F5344CB8AC3E}">
        <p14:creationId xmlns:p14="http://schemas.microsoft.com/office/powerpoint/2010/main" val="300276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Volume can also show attitude</a:t>
            </a:r>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3</a:t>
            </a:fld>
            <a:endParaRPr lang="en-US" dirty="0"/>
          </a:p>
        </p:txBody>
      </p:sp>
    </p:spTree>
    <p:extLst>
      <p:ext uri="{BB962C8B-B14F-4D97-AF65-F5344CB8AC3E}">
        <p14:creationId xmlns:p14="http://schemas.microsoft.com/office/powerpoint/2010/main" val="788133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7</a:t>
            </a:fld>
            <a:endParaRPr lang="en-US" dirty="0"/>
          </a:p>
        </p:txBody>
      </p:sp>
    </p:spTree>
    <p:extLst>
      <p:ext uri="{BB962C8B-B14F-4D97-AF65-F5344CB8AC3E}">
        <p14:creationId xmlns:p14="http://schemas.microsoft.com/office/powerpoint/2010/main" val="478767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8</a:t>
            </a:fld>
            <a:endParaRPr lang="en-US" dirty="0"/>
          </a:p>
        </p:txBody>
      </p:sp>
    </p:spTree>
    <p:extLst>
      <p:ext uri="{BB962C8B-B14F-4D97-AF65-F5344CB8AC3E}">
        <p14:creationId xmlns:p14="http://schemas.microsoft.com/office/powerpoint/2010/main" val="29878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9</a:t>
            </a:fld>
            <a:endParaRPr lang="en-US" dirty="0"/>
          </a:p>
        </p:txBody>
      </p:sp>
    </p:spTree>
    <p:extLst>
      <p:ext uri="{BB962C8B-B14F-4D97-AF65-F5344CB8AC3E}">
        <p14:creationId xmlns:p14="http://schemas.microsoft.com/office/powerpoint/2010/main" val="1802209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63776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06441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6897653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07885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024684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30227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341071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0495486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342404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9087835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1814305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624268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9058817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6421751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577477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64858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40147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59967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293496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822263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720266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7562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AD32F9-7C98-B94D-A48C-08EEBE81C0EC}" type="datetimeFigureOut">
              <a:rPr lang="en-US" smtClean="0"/>
              <a:t>9/5/2019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1637556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7AD32F9-7C98-B94D-A48C-08EEBE81C0EC}" type="datetimeFigureOut">
              <a:rPr lang="en-US" smtClean="0"/>
              <a:t>9/5/2019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EDD30EA-936D-1F49-B58A-17F918551747}"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1017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Review </a:t>
            </a:r>
            <a:endParaRPr lang="en-US" b="1" dirty="0"/>
          </a:p>
        </p:txBody>
      </p:sp>
      <p:sp>
        <p:nvSpPr>
          <p:cNvPr id="3" name="Subtitle 2"/>
          <p:cNvSpPr>
            <a:spLocks noGrp="1"/>
          </p:cNvSpPr>
          <p:nvPr>
            <p:ph type="subTitle" idx="1"/>
          </p:nvPr>
        </p:nvSpPr>
        <p:spPr/>
        <p:txBody>
          <a:bodyPr>
            <a:normAutofit/>
          </a:bodyPr>
          <a:lstStyle/>
          <a:p>
            <a:r>
              <a:rPr lang="en-US" sz="4400" b="1" dirty="0" smtClean="0"/>
              <a:t>Speaking Section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5680" y="374290"/>
            <a:ext cx="2540000" cy="1714500"/>
          </a:xfrm>
          <a:prstGeom prst="rect">
            <a:avLst/>
          </a:prstGeom>
        </p:spPr>
      </p:pic>
    </p:spTree>
    <p:extLst>
      <p:ext uri="{BB962C8B-B14F-4D97-AF65-F5344CB8AC3E}">
        <p14:creationId xmlns:p14="http://schemas.microsoft.com/office/powerpoint/2010/main" val="88409395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26000" y="3144044"/>
            <a:ext cx="2540000" cy="1714500"/>
          </a:xfrm>
        </p:spPr>
      </p:pic>
    </p:spTree>
    <p:extLst>
      <p:ext uri="{BB962C8B-B14F-4D97-AF65-F5344CB8AC3E}">
        <p14:creationId xmlns:p14="http://schemas.microsoft.com/office/powerpoint/2010/main" val="2060018512"/>
      </p:ext>
    </p:extLst>
  </p:cSld>
  <p:clrMapOvr>
    <a:masterClrMapping/>
  </p:clrMapOvr>
  <p:transition spd="slow">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Question 6: Summaries</a:t>
            </a:r>
            <a:endParaRPr lang="en-US" b="1" dirty="0"/>
          </a:p>
        </p:txBody>
      </p:sp>
      <p:sp>
        <p:nvSpPr>
          <p:cNvPr id="3" name="Content Placeholder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In Question 6, you will be asked to listen to part of an academic lecture and to give a summary of it.</a:t>
            </a:r>
            <a:endParaRPr lang="en-US" sz="3600" dirty="0"/>
          </a:p>
        </p:txBody>
      </p:sp>
    </p:spTree>
    <p:extLst>
      <p:ext uri="{BB962C8B-B14F-4D97-AF65-F5344CB8AC3E}">
        <p14:creationId xmlns:p14="http://schemas.microsoft.com/office/powerpoint/2010/main" val="271466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0659" y="365126"/>
            <a:ext cx="11013141" cy="405840"/>
          </a:xfrm>
        </p:spPr>
        <p:txBody>
          <a:bodyPr>
            <a:normAutofit fontScale="90000"/>
          </a:bodyPr>
          <a:lstStyle/>
          <a:p>
            <a:endParaRPr lang="en-US" dirty="0"/>
          </a:p>
        </p:txBody>
      </p:sp>
      <p:sp>
        <p:nvSpPr>
          <p:cNvPr id="5" name="Content Placeholder 4"/>
          <p:cNvSpPr>
            <a:spLocks noGrp="1"/>
          </p:cNvSpPr>
          <p:nvPr>
            <p:ph sz="half" idx="1"/>
          </p:nvPr>
        </p:nvSpPr>
        <p:spPr>
          <a:xfrm>
            <a:off x="340659" y="770966"/>
            <a:ext cx="5679141" cy="5405997"/>
          </a:xfrm>
        </p:spPr>
        <p:txBody>
          <a:bodyPr>
            <a:normAutofit/>
          </a:bodyPr>
          <a:lstStyle/>
          <a:p>
            <a:pPr marL="0" indent="0">
              <a:buNone/>
            </a:pPr>
            <a:endParaRPr lang="en-US" sz="4400" b="1" i="1" dirty="0" smtClean="0"/>
          </a:p>
          <a:p>
            <a:pPr marL="0" indent="0">
              <a:buNone/>
            </a:pPr>
            <a:r>
              <a:rPr lang="en-US" sz="4400" b="1" i="1" dirty="0" smtClean="0"/>
              <a:t>Timing</a:t>
            </a:r>
          </a:p>
          <a:p>
            <a:pPr marL="0" indent="0">
              <a:buNone/>
            </a:pPr>
            <a:endParaRPr lang="en-US" sz="1200" dirty="0"/>
          </a:p>
          <a:p>
            <a:pPr marL="0" indent="0">
              <a:buNone/>
            </a:pPr>
            <a:r>
              <a:rPr lang="en-US" sz="3600" dirty="0" smtClean="0"/>
              <a:t>Preparation Time: 20 seconds</a:t>
            </a:r>
          </a:p>
          <a:p>
            <a:pPr marL="0" indent="0">
              <a:buNone/>
            </a:pPr>
            <a:r>
              <a:rPr lang="en-US" sz="3600" dirty="0" smtClean="0"/>
              <a:t>Recording Time: 60 seconds</a:t>
            </a:r>
            <a:endParaRPr lang="en-US" sz="3600" dirty="0"/>
          </a:p>
        </p:txBody>
      </p:sp>
      <p:sp>
        <p:nvSpPr>
          <p:cNvPr id="6" name="Content Placeholder 5"/>
          <p:cNvSpPr>
            <a:spLocks noGrp="1"/>
          </p:cNvSpPr>
          <p:nvPr>
            <p:ph sz="half" idx="2"/>
          </p:nvPr>
        </p:nvSpPr>
        <p:spPr>
          <a:xfrm>
            <a:off x="6651812" y="770966"/>
            <a:ext cx="4701988" cy="5405997"/>
          </a:xfrm>
        </p:spPr>
        <p:txBody>
          <a:bodyPr>
            <a:normAutofit/>
          </a:bodyPr>
          <a:lstStyle/>
          <a:p>
            <a:pPr marL="0" indent="0">
              <a:buNone/>
            </a:pPr>
            <a:endParaRPr lang="en-US" sz="4400" b="1" i="1" dirty="0" smtClean="0"/>
          </a:p>
          <a:p>
            <a:pPr marL="0" indent="0">
              <a:buNone/>
            </a:pPr>
            <a:r>
              <a:rPr lang="en-US" sz="4400" b="1" i="1" dirty="0" smtClean="0"/>
              <a:t>Task</a:t>
            </a:r>
          </a:p>
          <a:p>
            <a:pPr marL="0" indent="0">
              <a:buNone/>
            </a:pPr>
            <a:endParaRPr lang="en-US" sz="1200" dirty="0"/>
          </a:p>
          <a:p>
            <a:r>
              <a:rPr lang="en-US" sz="3600" dirty="0" smtClean="0"/>
              <a:t>Comprehend part of an academic lecture</a:t>
            </a:r>
          </a:p>
          <a:p>
            <a:r>
              <a:rPr lang="en-US" sz="3600" dirty="0" smtClean="0"/>
              <a:t>Summarize the main points</a:t>
            </a:r>
          </a:p>
        </p:txBody>
      </p:sp>
    </p:spTree>
    <p:extLst>
      <p:ext uri="{BB962C8B-B14F-4D97-AF65-F5344CB8AC3E}">
        <p14:creationId xmlns:p14="http://schemas.microsoft.com/office/powerpoint/2010/main" val="11060123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574" y="365125"/>
            <a:ext cx="10905226" cy="1325563"/>
          </a:xfrm>
        </p:spPr>
        <p:txBody>
          <a:bodyPr/>
          <a:lstStyle/>
          <a:p>
            <a:r>
              <a:rPr lang="en-US" b="1" dirty="0" smtClean="0"/>
              <a:t>1  Identify the organization of the lecture</a:t>
            </a:r>
            <a:endParaRPr lang="en-US" b="1" dirty="0"/>
          </a:p>
        </p:txBody>
      </p:sp>
      <p:sp>
        <p:nvSpPr>
          <p:cNvPr id="5" name="Content Placeholder 4"/>
          <p:cNvSpPr>
            <a:spLocks noGrp="1"/>
          </p:cNvSpPr>
          <p:nvPr>
            <p:ph idx="1"/>
          </p:nvPr>
        </p:nvSpPr>
        <p:spPr>
          <a:xfrm>
            <a:off x="448574" y="1825625"/>
            <a:ext cx="11145328" cy="4351338"/>
          </a:xfrm>
        </p:spPr>
        <p:txBody>
          <a:bodyPr>
            <a:normAutofit/>
          </a:bodyPr>
          <a:lstStyle/>
          <a:p>
            <a:pPr marL="0" indent="0">
              <a:buNone/>
            </a:pPr>
            <a:r>
              <a:rPr lang="en-US" sz="3600" dirty="0" smtClean="0"/>
              <a:t>Some of the most common ways to organize a short lecture in the speaking section are:</a:t>
            </a:r>
          </a:p>
          <a:p>
            <a:pPr marL="0" indent="0">
              <a:lnSpc>
                <a:spcPct val="70000"/>
              </a:lnSpc>
              <a:spcBef>
                <a:spcPts val="0"/>
              </a:spcBef>
              <a:buNone/>
            </a:pPr>
            <a:endParaRPr lang="en-US" sz="1400" dirty="0" smtClean="0"/>
          </a:p>
          <a:p>
            <a:pPr marL="0" indent="0">
              <a:lnSpc>
                <a:spcPct val="70000"/>
              </a:lnSpc>
              <a:spcBef>
                <a:spcPts val="0"/>
              </a:spcBef>
              <a:buNone/>
            </a:pPr>
            <a:r>
              <a:rPr lang="en-US" sz="3600" dirty="0" smtClean="0"/>
              <a:t>Theory and application</a:t>
            </a:r>
          </a:p>
          <a:p>
            <a:pPr marL="0" indent="0">
              <a:lnSpc>
                <a:spcPct val="70000"/>
              </a:lnSpc>
              <a:spcBef>
                <a:spcPts val="0"/>
              </a:spcBef>
              <a:buNone/>
            </a:pPr>
            <a:r>
              <a:rPr lang="en-US" sz="3600" dirty="0" smtClean="0"/>
              <a:t>Concept and examples</a:t>
            </a:r>
          </a:p>
          <a:p>
            <a:pPr marL="0" indent="0">
              <a:lnSpc>
                <a:spcPct val="70000"/>
              </a:lnSpc>
              <a:spcBef>
                <a:spcPts val="0"/>
              </a:spcBef>
              <a:buNone/>
            </a:pPr>
            <a:r>
              <a:rPr lang="en-US" sz="3600" dirty="0" smtClean="0"/>
              <a:t>Comparison and contrast </a:t>
            </a:r>
          </a:p>
          <a:p>
            <a:pPr marL="0" indent="0">
              <a:lnSpc>
                <a:spcPct val="70000"/>
              </a:lnSpc>
              <a:spcBef>
                <a:spcPts val="0"/>
              </a:spcBef>
              <a:buNone/>
            </a:pPr>
            <a:r>
              <a:rPr lang="en-US" sz="3600" dirty="0" smtClean="0"/>
              <a:t>Cause and effect</a:t>
            </a:r>
          </a:p>
          <a:p>
            <a:pPr marL="0" indent="0">
              <a:lnSpc>
                <a:spcPct val="70000"/>
              </a:lnSpc>
              <a:spcBef>
                <a:spcPts val="0"/>
              </a:spcBef>
              <a:buNone/>
            </a:pPr>
            <a:r>
              <a:rPr lang="en-US" sz="3600" dirty="0" smtClean="0"/>
              <a:t>Process and steps</a:t>
            </a:r>
          </a:p>
          <a:p>
            <a:pPr marL="0" indent="0">
              <a:lnSpc>
                <a:spcPct val="70000"/>
              </a:lnSpc>
              <a:spcBef>
                <a:spcPts val="0"/>
              </a:spcBef>
              <a:buNone/>
            </a:pPr>
            <a:endParaRPr lang="en-US" sz="3600" dirty="0"/>
          </a:p>
          <a:p>
            <a:pPr marL="0" indent="0">
              <a:lnSpc>
                <a:spcPct val="70000"/>
              </a:lnSpc>
              <a:spcBef>
                <a:spcPts val="0"/>
              </a:spcBef>
              <a:buNone/>
            </a:pPr>
            <a:r>
              <a:rPr lang="en-US" sz="3600" dirty="0" smtClean="0"/>
              <a:t>By identifying the organization, you can prepare to take notes on the most important points.</a:t>
            </a:r>
          </a:p>
          <a:p>
            <a:pPr marL="0" indent="0">
              <a:buNone/>
            </a:pPr>
            <a:endParaRPr lang="en-US" sz="3600" dirty="0" smtClean="0"/>
          </a:p>
          <a:p>
            <a:pPr marL="0" indent="0">
              <a:buNone/>
            </a:pPr>
            <a:endParaRPr lang="en-US" sz="3600" dirty="0"/>
          </a:p>
        </p:txBody>
      </p:sp>
    </p:spTree>
    <p:extLst>
      <p:ext uri="{BB962C8B-B14F-4D97-AF65-F5344CB8AC3E}">
        <p14:creationId xmlns:p14="http://schemas.microsoft.com/office/powerpoint/2010/main" val="15653618"/>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2  Listen for numbers</a:t>
            </a:r>
            <a:endParaRPr lang="en-US" b="1" dirty="0"/>
          </a:p>
        </p:txBody>
      </p:sp>
      <p:sp>
        <p:nvSpPr>
          <p:cNvPr id="5" name="Content Placeholder 4"/>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Numbers in the introduction and in the transitions will help you to recognize the major points. When you hear “two types,” you know that 2 main points will be made. When you hear “first,” “second,” and “third,” you know that you should listen for 3 major points.  </a:t>
            </a:r>
            <a:endParaRPr lang="en-US" sz="3600" dirty="0"/>
          </a:p>
        </p:txBody>
      </p:sp>
    </p:spTree>
    <p:extLst>
      <p:ext uri="{BB962C8B-B14F-4D97-AF65-F5344CB8AC3E}">
        <p14:creationId xmlns:p14="http://schemas.microsoft.com/office/powerpoint/2010/main" val="2088530067"/>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3  Mention all the major points</a:t>
            </a:r>
            <a:endParaRPr lang="en-US" b="1" dirty="0"/>
          </a:p>
        </p:txBody>
      </p:sp>
      <p:sp>
        <p:nvSpPr>
          <p:cNvPr id="5" name="Content Placeholder 4"/>
          <p:cNvSpPr>
            <a:spLocks noGrp="1"/>
          </p:cNvSpPr>
          <p:nvPr>
            <p:ph idx="1"/>
          </p:nvPr>
        </p:nvSpPr>
        <p:spPr/>
        <p:txBody>
          <a:bodyPr>
            <a:normAutofit lnSpcReduction="10000"/>
          </a:bodyPr>
          <a:lstStyle/>
          <a:p>
            <a:pPr marL="0" indent="0">
              <a:buNone/>
            </a:pPr>
            <a:r>
              <a:rPr lang="en-US" sz="3600" dirty="0" smtClean="0"/>
              <a:t>You will not receive full credit for your response if you leave out a major point. If you spend too much time on the first point, you may have to rush through the second point, and, if there is a third point, you may not have time to mention it at all. </a:t>
            </a:r>
          </a:p>
          <a:p>
            <a:pPr marL="0" indent="0">
              <a:buNone/>
            </a:pPr>
            <a:r>
              <a:rPr lang="en-US" sz="3600" dirty="0" smtClean="0"/>
              <a:t>If there are 3 points, spend about 15 seconds on each one. That will allow you time for a strong introduction and an optional conclusion. Glance at the clock on your screen to keep on track.</a:t>
            </a:r>
            <a:endParaRPr lang="en-US" sz="3600" dirty="0"/>
          </a:p>
        </p:txBody>
      </p:sp>
    </p:spTree>
    <p:extLst>
      <p:ext uri="{BB962C8B-B14F-4D97-AF65-F5344CB8AC3E}">
        <p14:creationId xmlns:p14="http://schemas.microsoft.com/office/powerpoint/2010/main" val="1299236632"/>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585" y="365126"/>
            <a:ext cx="10836215" cy="652792"/>
          </a:xfrm>
        </p:spPr>
        <p:txBody>
          <a:bodyPr anchor="ctr">
            <a:noAutofit/>
          </a:bodyPr>
          <a:lstStyle/>
          <a:p>
            <a:r>
              <a:rPr lang="en-US" b="1" dirty="0" smtClean="0"/>
              <a:t>Example Notes </a:t>
            </a:r>
            <a:endParaRPr lang="en-US" b="1" dirty="0"/>
          </a:p>
        </p:txBody>
      </p:sp>
      <p:sp>
        <p:nvSpPr>
          <p:cNvPr id="6" name="Content Placeholder 5"/>
          <p:cNvSpPr>
            <a:spLocks noGrp="1"/>
          </p:cNvSpPr>
          <p:nvPr>
            <p:ph idx="1"/>
          </p:nvPr>
        </p:nvSpPr>
        <p:spPr>
          <a:xfrm>
            <a:off x="517584" y="1224950"/>
            <a:ext cx="11507639" cy="5503653"/>
          </a:xfrm>
        </p:spPr>
        <p:txBody>
          <a:bodyPr>
            <a:normAutofit/>
          </a:bodyPr>
          <a:lstStyle/>
          <a:p>
            <a:pPr marL="0" indent="0">
              <a:buNone/>
            </a:pPr>
            <a:r>
              <a:rPr lang="en-US" sz="3200" dirty="0" smtClean="0">
                <a:latin typeface="Chalkduster" charset="0"/>
                <a:ea typeface="Chalkduster" charset="0"/>
                <a:cs typeface="Chalkduster" charset="0"/>
              </a:rPr>
              <a:t>Flood</a:t>
            </a:r>
            <a:endParaRPr lang="en-US" sz="3200" dirty="0">
              <a:latin typeface="Chalkduster" charset="0"/>
              <a:ea typeface="Chalkduster" charset="0"/>
              <a:cs typeface="Chalkduster" charset="0"/>
            </a:endParaRPr>
          </a:p>
          <a:p>
            <a:r>
              <a:rPr lang="en-US" sz="3200" dirty="0" smtClean="0">
                <a:latin typeface="Chalkduster" charset="0"/>
                <a:ea typeface="Chalkduster" charset="0"/>
                <a:cs typeface="Chalkduster" charset="0"/>
              </a:rPr>
              <a:t>Not efficient</a:t>
            </a:r>
          </a:p>
          <a:p>
            <a:r>
              <a:rPr lang="en-US" sz="3200" dirty="0" smtClean="0">
                <a:latin typeface="Chalkduster" charset="0"/>
                <a:ea typeface="Chalkduster" charset="0"/>
                <a:cs typeface="Chalkduster" charset="0"/>
              </a:rPr>
              <a:t>Difficult to control—flat fields</a:t>
            </a:r>
          </a:p>
          <a:p>
            <a:r>
              <a:rPr lang="en-US" sz="3200" dirty="0" smtClean="0">
                <a:latin typeface="Chalkduster" charset="0"/>
                <a:ea typeface="Chalkduster" charset="0"/>
                <a:cs typeface="Chalkduster" charset="0"/>
              </a:rPr>
              <a:t>Initial expense to build</a:t>
            </a:r>
          </a:p>
          <a:p>
            <a:r>
              <a:rPr lang="en-US" sz="3200" dirty="0" smtClean="0">
                <a:latin typeface="Chalkduster" charset="0"/>
                <a:ea typeface="Chalkduster" charset="0"/>
                <a:cs typeface="Chalkduster" charset="0"/>
              </a:rPr>
              <a:t>Requires maintenance</a:t>
            </a:r>
            <a:endParaRPr lang="en-US" sz="3200" dirty="0">
              <a:latin typeface="Chalkduster" charset="0"/>
              <a:ea typeface="Chalkduster" charset="0"/>
              <a:cs typeface="Chalkduster" charset="0"/>
            </a:endParaRPr>
          </a:p>
          <a:p>
            <a:pPr marL="0" indent="0">
              <a:buNone/>
            </a:pPr>
            <a:r>
              <a:rPr lang="en-US" sz="3200" dirty="0" smtClean="0">
                <a:latin typeface="Chalkduster" charset="0"/>
                <a:ea typeface="Chalkduster" charset="0"/>
                <a:cs typeface="Chalkduster" charset="0"/>
              </a:rPr>
              <a:t>Sprinkler </a:t>
            </a:r>
            <a:endParaRPr lang="en-US" sz="3200" dirty="0">
              <a:latin typeface="Chalkduster" charset="0"/>
              <a:ea typeface="Chalkduster" charset="0"/>
              <a:cs typeface="Chalkduster" charset="0"/>
            </a:endParaRPr>
          </a:p>
          <a:p>
            <a:r>
              <a:rPr lang="en-US" sz="3200" dirty="0" smtClean="0">
                <a:latin typeface="Chalkduster" charset="0"/>
                <a:ea typeface="Chalkduster" charset="0"/>
                <a:cs typeface="Chalkduster" charset="0"/>
              </a:rPr>
              <a:t>Complicated pipe system</a:t>
            </a:r>
          </a:p>
          <a:p>
            <a:r>
              <a:rPr lang="en-US" sz="3200" dirty="0" smtClean="0">
                <a:latin typeface="Chalkduster" charset="0"/>
                <a:ea typeface="Chalkduster" charset="0"/>
                <a:cs typeface="Chalkduster" charset="0"/>
              </a:rPr>
              <a:t>Expensive to install, maintain, repair, replace</a:t>
            </a:r>
          </a:p>
          <a:p>
            <a:r>
              <a:rPr lang="en-US" sz="3200" dirty="0" smtClean="0">
                <a:latin typeface="Chalkduster" charset="0"/>
                <a:ea typeface="Chalkduster" charset="0"/>
                <a:cs typeface="Chalkduster" charset="0"/>
              </a:rPr>
              <a:t>Labor cost</a:t>
            </a:r>
            <a:endParaRPr lang="en-US" sz="3200" dirty="0">
              <a:latin typeface="Chalkduster" charset="0"/>
              <a:ea typeface="Chalkduster" charset="0"/>
              <a:cs typeface="Chalkduster" charset="0"/>
            </a:endParaRPr>
          </a:p>
          <a:p>
            <a:pPr marL="0" indent="0">
              <a:lnSpc>
                <a:spcPct val="120000"/>
              </a:lnSpc>
              <a:spcBef>
                <a:spcPts val="0"/>
              </a:spcBef>
              <a:buNone/>
            </a:pPr>
            <a:endParaRPr lang="en-US" sz="3600" dirty="0" smtClean="0">
              <a:latin typeface="Chalkduster" charset="0"/>
              <a:ea typeface="Chalkduster" charset="0"/>
              <a:cs typeface="Chalkduster" charset="0"/>
            </a:endParaRPr>
          </a:p>
        </p:txBody>
      </p:sp>
    </p:spTree>
    <p:extLst>
      <p:ext uri="{BB962C8B-B14F-4D97-AF65-F5344CB8AC3E}">
        <p14:creationId xmlns:p14="http://schemas.microsoft.com/office/powerpoint/2010/main" val="1284609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1"/>
            <a:ext cx="11170920" cy="824752"/>
          </a:xfrm>
        </p:spPr>
        <p:txBody>
          <a:bodyPr/>
          <a:lstStyle/>
          <a:p>
            <a:r>
              <a:rPr lang="en-US" b="1" dirty="0" smtClean="0"/>
              <a:t>Example Answer</a:t>
            </a:r>
            <a:endParaRPr lang="en-US" b="1" dirty="0"/>
          </a:p>
        </p:txBody>
      </p:sp>
      <p:sp>
        <p:nvSpPr>
          <p:cNvPr id="3" name="Content Placeholder 2"/>
          <p:cNvSpPr>
            <a:spLocks noGrp="1"/>
          </p:cNvSpPr>
          <p:nvPr>
            <p:ph idx="1"/>
          </p:nvPr>
        </p:nvSpPr>
        <p:spPr>
          <a:xfrm>
            <a:off x="182880" y="1370012"/>
            <a:ext cx="11870575" cy="6045200"/>
          </a:xfrm>
          <a:ln>
            <a:noFill/>
          </a:ln>
        </p:spPr>
        <p:txBody>
          <a:bodyPr>
            <a:normAutofit/>
          </a:bodyPr>
          <a:lstStyle/>
          <a:p>
            <a:pPr marL="0" indent="-514350">
              <a:lnSpc>
                <a:spcPct val="80000"/>
              </a:lnSpc>
              <a:spcBef>
                <a:spcPts val="0"/>
              </a:spcBef>
              <a:buNone/>
            </a:pPr>
            <a:r>
              <a:rPr lang="en-US" sz="3600" dirty="0" smtClean="0"/>
              <a:t>Two methods of irrigation were discussed. First, flood irrigation. It involves the release of water into canals and drainage ditches that flow into the fields. The disadvantages, well, it isn’t very efficient since more water is used in flooding than the crops need, and it isn’t easy to control. Another problem is the initial expense for construction of canals and ditches, as well as maintenance. And if the fields aren’t flat, the water isn’t distributed evenly. The second method is sprinkler irrigation, which uses less water and provides better control, but there is some evaporation, and the equipment must be repaired and replaced more often than a canal system.</a:t>
            </a:r>
          </a:p>
        </p:txBody>
      </p:sp>
      <p:pic>
        <p:nvPicPr>
          <p:cNvPr id="5" name="Page_140_Summarie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biLevel thresh="75000"/>
            <a:extLst>
              <a:ext uri="{BEBA8EAE-BF5A-486C-A8C5-ECC9F3942E4B}">
                <a14:imgProps xmlns:a14="http://schemas.microsoft.com/office/drawing/2010/main">
                  <a14:imgLayer r:embed="rId6">
                    <a14:imgEffect>
                      <a14:saturation sat="400000"/>
                    </a14:imgEffect>
                  </a14:imgLayer>
                </a14:imgProps>
              </a:ext>
            </a:extLst>
          </a:blip>
          <a:stretch>
            <a:fillRect/>
          </a:stretch>
        </p:blipFill>
        <p:spPr>
          <a:xfrm>
            <a:off x="4148137" y="101601"/>
            <a:ext cx="609600" cy="609600"/>
          </a:xfrm>
          <a:prstGeom prst="rect">
            <a:avLst/>
          </a:prstGeom>
        </p:spPr>
      </p:pic>
    </p:spTree>
    <p:extLst>
      <p:ext uri="{BB962C8B-B14F-4D97-AF65-F5344CB8AC3E}">
        <p14:creationId xmlns:p14="http://schemas.microsoft.com/office/powerpoint/2010/main" val="183494367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0559"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7803"/>
            <a:ext cx="10515600" cy="776377"/>
          </a:xfrm>
        </p:spPr>
        <p:txBody>
          <a:bodyPr/>
          <a:lstStyle/>
          <a:p>
            <a:pPr>
              <a:lnSpc>
                <a:spcPct val="0"/>
              </a:lnSpc>
            </a:pPr>
            <a:r>
              <a:rPr lang="en-US" b="1" dirty="0" smtClean="0"/>
              <a:t>Checklist 6</a:t>
            </a:r>
            <a:endParaRPr lang="en-US" b="1" dirty="0"/>
          </a:p>
        </p:txBody>
      </p:sp>
      <p:sp>
        <p:nvSpPr>
          <p:cNvPr id="3" name="Content Placeholder 2"/>
          <p:cNvSpPr>
            <a:spLocks noGrp="1"/>
          </p:cNvSpPr>
          <p:nvPr>
            <p:ph idx="1"/>
          </p:nvPr>
        </p:nvSpPr>
        <p:spPr>
          <a:xfrm>
            <a:off x="838200" y="948906"/>
            <a:ext cx="10515600" cy="5909094"/>
          </a:xfrm>
          <a:ln>
            <a:noFill/>
          </a:ln>
        </p:spPr>
        <p:txBody>
          <a:bodyPr>
            <a:noAutofit/>
          </a:bodyPr>
          <a:lstStyle/>
          <a:p>
            <a:pPr lvl="0">
              <a:spcBef>
                <a:spcPts val="0"/>
              </a:spcBef>
              <a:buFont typeface="Wingdings" charset="2"/>
              <a:buChar char="ü"/>
            </a:pPr>
            <a:r>
              <a:rPr lang="en-US" sz="3600" dirty="0" smtClean="0"/>
              <a:t> The </a:t>
            </a:r>
            <a:r>
              <a:rPr lang="en-US" sz="3600" dirty="0"/>
              <a:t>talk summarizes the lecture.</a:t>
            </a:r>
          </a:p>
          <a:p>
            <a:pPr lvl="0">
              <a:spcBef>
                <a:spcPts val="0"/>
              </a:spcBef>
              <a:buFont typeface="Wingdings" charset="2"/>
              <a:buChar char="ü"/>
            </a:pPr>
            <a:r>
              <a:rPr lang="en-US" sz="3600" dirty="0" smtClean="0"/>
              <a:t> All </a:t>
            </a:r>
            <a:r>
              <a:rPr lang="en-US" sz="3600" dirty="0"/>
              <a:t>major points are included.</a:t>
            </a:r>
          </a:p>
          <a:p>
            <a:pPr lvl="0">
              <a:spcBef>
                <a:spcPts val="0"/>
              </a:spcBef>
              <a:buFont typeface="Wingdings" charset="2"/>
              <a:buChar char="ü"/>
            </a:pPr>
            <a:r>
              <a:rPr lang="en-US" sz="3600" dirty="0" smtClean="0"/>
              <a:t> Examples </a:t>
            </a:r>
            <a:r>
              <a:rPr lang="en-US" sz="3600" dirty="0"/>
              <a:t>and details support the main idea.</a:t>
            </a:r>
          </a:p>
          <a:p>
            <a:pPr lvl="0">
              <a:spcBef>
                <a:spcPts val="0"/>
              </a:spcBef>
              <a:buFont typeface="Wingdings" charset="2"/>
              <a:buChar char="ü"/>
            </a:pPr>
            <a:r>
              <a:rPr lang="en-US" sz="3600" dirty="0" smtClean="0"/>
              <a:t> The </a:t>
            </a:r>
            <a:r>
              <a:rPr lang="en-US" sz="3600" dirty="0"/>
              <a:t>speaker paraphrases the wording.</a:t>
            </a:r>
          </a:p>
          <a:p>
            <a:pPr lvl="0">
              <a:spcBef>
                <a:spcPts val="0"/>
              </a:spcBef>
              <a:buFont typeface="Wingdings" charset="2"/>
              <a:buChar char="ü"/>
            </a:pPr>
            <a:r>
              <a:rPr lang="en-US" sz="3600" dirty="0" smtClean="0"/>
              <a:t> The </a:t>
            </a:r>
            <a:r>
              <a:rPr lang="en-US" sz="3600" dirty="0"/>
              <a:t>information is accurate.</a:t>
            </a:r>
          </a:p>
          <a:p>
            <a:pPr lvl="0">
              <a:spcBef>
                <a:spcPts val="0"/>
              </a:spcBef>
              <a:buFont typeface="Wingdings" charset="2"/>
              <a:buChar char="ü"/>
            </a:pPr>
            <a:r>
              <a:rPr lang="en-US" sz="3600" dirty="0" smtClean="0"/>
              <a:t> Different </a:t>
            </a:r>
            <a:r>
              <a:rPr lang="en-US" sz="3600" dirty="0"/>
              <a:t>vocabulary words are used.</a:t>
            </a:r>
          </a:p>
          <a:p>
            <a:pPr lvl="0">
              <a:spcBef>
                <a:spcPts val="0"/>
              </a:spcBef>
              <a:buFont typeface="Wingdings" charset="2"/>
              <a:buChar char="ü"/>
            </a:pPr>
            <a:r>
              <a:rPr lang="en-US" sz="3600" dirty="0" smtClean="0"/>
              <a:t> The </a:t>
            </a:r>
            <a:r>
              <a:rPr lang="en-US" sz="3600" dirty="0"/>
              <a:t>speaker makes few errors in grammar.</a:t>
            </a:r>
          </a:p>
          <a:p>
            <a:pPr lvl="0">
              <a:spcBef>
                <a:spcPts val="0"/>
              </a:spcBef>
              <a:buFont typeface="Wingdings" charset="2"/>
              <a:buChar char="ü"/>
            </a:pPr>
            <a:r>
              <a:rPr lang="en-US" sz="3600" dirty="0" smtClean="0"/>
              <a:t> The </a:t>
            </a:r>
            <a:r>
              <a:rPr lang="en-US" sz="3600" dirty="0"/>
              <a:t>pronunciation is understandable.</a:t>
            </a:r>
          </a:p>
          <a:p>
            <a:pPr lvl="0">
              <a:spcBef>
                <a:spcPts val="0"/>
              </a:spcBef>
              <a:buFont typeface="Wingdings" charset="2"/>
              <a:buChar char="ü"/>
            </a:pPr>
            <a:r>
              <a:rPr lang="en-US" sz="3600" dirty="0" smtClean="0"/>
              <a:t> The </a:t>
            </a:r>
            <a:r>
              <a:rPr lang="en-US" sz="3600" dirty="0"/>
              <a:t>talk does not include long pauses.</a:t>
            </a:r>
          </a:p>
          <a:p>
            <a:pPr lvl="0">
              <a:spcBef>
                <a:spcPts val="0"/>
              </a:spcBef>
              <a:buFont typeface="Wingdings" charset="2"/>
              <a:buChar char="ü"/>
            </a:pPr>
            <a:r>
              <a:rPr lang="en-US" sz="3600" dirty="0" smtClean="0"/>
              <a:t> The </a:t>
            </a:r>
            <a:r>
              <a:rPr lang="en-US" sz="3600" dirty="0"/>
              <a:t>ideas in the talk are easy to follow.</a:t>
            </a:r>
          </a:p>
          <a:p>
            <a:pPr lvl="0">
              <a:spcBef>
                <a:spcPts val="0"/>
              </a:spcBef>
              <a:buFont typeface="Wingdings" charset="2"/>
              <a:buChar char="ü"/>
            </a:pPr>
            <a:r>
              <a:rPr lang="en-US" sz="3600" smtClean="0"/>
              <a:t> The </a:t>
            </a:r>
            <a:r>
              <a:rPr lang="en-US" sz="3600" dirty="0"/>
              <a:t>talk is complete within the time limit</a:t>
            </a:r>
            <a:r>
              <a:rPr lang="en-US" sz="3600" dirty="0" smtClean="0"/>
              <a:t>.</a:t>
            </a:r>
            <a:endParaRPr lang="en-US" sz="3600" dirty="0"/>
          </a:p>
          <a:p>
            <a:pPr>
              <a:spcBef>
                <a:spcPts val="0"/>
              </a:spcBef>
              <a:buFont typeface="Wingdings" charset="2"/>
              <a:buChar char="ü"/>
            </a:pPr>
            <a:endParaRPr lang="en-US" sz="3600" dirty="0"/>
          </a:p>
        </p:txBody>
      </p:sp>
    </p:spTree>
    <p:extLst>
      <p:ext uri="{BB962C8B-B14F-4D97-AF65-F5344CB8AC3E}">
        <p14:creationId xmlns:p14="http://schemas.microsoft.com/office/powerpoint/2010/main" val="137709069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13405</TotalTime>
  <Words>533</Words>
  <Application>Microsoft Office PowerPoint</Application>
  <PresentationFormat>Widescreen</PresentationFormat>
  <Paragraphs>60</Paragraphs>
  <Slides>10</Slides>
  <Notes>6</Notes>
  <HiddenSlides>0</HiddenSlides>
  <MMClips>1</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Arial</vt:lpstr>
      <vt:lpstr>Calibri</vt:lpstr>
      <vt:lpstr>Calibri Light</vt:lpstr>
      <vt:lpstr>Chalkduster</vt:lpstr>
      <vt:lpstr>Wingdings</vt:lpstr>
      <vt:lpstr>Office Theme</vt:lpstr>
      <vt:lpstr>Retrospect</vt:lpstr>
      <vt:lpstr>Review </vt:lpstr>
      <vt:lpstr>Question 6: Summaries</vt:lpstr>
      <vt:lpstr>PowerPoint Presentation</vt:lpstr>
      <vt:lpstr>1  Identify the organization of the lecture</vt:lpstr>
      <vt:lpstr>2  Listen for numbers</vt:lpstr>
      <vt:lpstr>3  Mention all the major points</vt:lpstr>
      <vt:lpstr>Example Notes </vt:lpstr>
      <vt:lpstr>Example Answer</vt:lpstr>
      <vt:lpstr>Checklist 6</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dc:title>
  <dc:creator>Pamela Sharpe</dc:creator>
  <cp:lastModifiedBy>KGirardi</cp:lastModifiedBy>
  <cp:revision>105</cp:revision>
  <cp:lastPrinted>2018-04-17T14:06:30Z</cp:lastPrinted>
  <dcterms:created xsi:type="dcterms:W3CDTF">2017-10-11T17:59:39Z</dcterms:created>
  <dcterms:modified xsi:type="dcterms:W3CDTF">2019-09-06T03:21:33Z</dcterms:modified>
</cp:coreProperties>
</file>